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Layouts/slideLayout10.xml" ContentType="application/vnd.openxmlformats-officedocument.presentationml.slideLayout+xml"/>
  <Override PartName="/ppt/theme/theme7.xml" ContentType="application/vnd.openxmlformats-officedocument.theme+xml"/>
  <Override PartName="/ppt/slideLayouts/slideLayout11.xml" ContentType="application/vnd.openxmlformats-officedocument.presentationml.slideLayout+xml"/>
  <Override PartName="/ppt/theme/theme8.xml" ContentType="application/vnd.openxmlformats-officedocument.theme+xml"/>
  <Override PartName="/ppt/slideLayouts/slideLayout12.xml" ContentType="application/vnd.openxmlformats-officedocument.presentationml.slideLayout+xml"/>
  <Override PartName="/ppt/theme/theme9.xml" ContentType="application/vnd.openxmlformats-officedocument.theme+xml"/>
  <Override PartName="/ppt/slideLayouts/slideLayout13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9" r:id="rId5"/>
    <p:sldMasterId id="2147483661" r:id="rId6"/>
    <p:sldMasterId id="2147483663" r:id="rId7"/>
    <p:sldMasterId id="2147483665" r:id="rId8"/>
    <p:sldMasterId id="2147483667" r:id="rId9"/>
    <p:sldMasterId id="2147483669" r:id="rId10"/>
  </p:sldMasterIdLst>
  <p:notesMasterIdLst>
    <p:notesMasterId r:id="rId43"/>
  </p:notesMasterIdLst>
  <p:sldIdLst>
    <p:sldId id="256" r:id="rId11"/>
    <p:sldId id="257" r:id="rId12"/>
    <p:sldId id="258" r:id="rId13"/>
    <p:sldId id="261" r:id="rId14"/>
    <p:sldId id="269" r:id="rId15"/>
    <p:sldId id="291" r:id="rId16"/>
    <p:sldId id="271" r:id="rId17"/>
    <p:sldId id="288" r:id="rId18"/>
    <p:sldId id="292" r:id="rId19"/>
    <p:sldId id="285" r:id="rId20"/>
    <p:sldId id="272" r:id="rId21"/>
    <p:sldId id="283" r:id="rId22"/>
    <p:sldId id="260" r:id="rId23"/>
    <p:sldId id="273" r:id="rId24"/>
    <p:sldId id="274" r:id="rId25"/>
    <p:sldId id="294" r:id="rId26"/>
    <p:sldId id="276" r:id="rId27"/>
    <p:sldId id="295" r:id="rId28"/>
    <p:sldId id="296" r:id="rId29"/>
    <p:sldId id="293" r:id="rId30"/>
    <p:sldId id="277" r:id="rId31"/>
    <p:sldId id="279" r:id="rId32"/>
    <p:sldId id="278" r:id="rId33"/>
    <p:sldId id="282" r:id="rId34"/>
    <p:sldId id="280" r:id="rId35"/>
    <p:sldId id="297" r:id="rId36"/>
    <p:sldId id="298" r:id="rId37"/>
    <p:sldId id="264" r:id="rId38"/>
    <p:sldId id="265" r:id="rId39"/>
    <p:sldId id="266" r:id="rId40"/>
    <p:sldId id="268" r:id="rId41"/>
    <p:sldId id="299" r:id="rId42"/>
  </p:sldIdLst>
  <p:sldSz cx="12192000" cy="6858000"/>
  <p:notesSz cx="7772400" cy="10058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88631" autoAdjust="0"/>
  </p:normalViewPr>
  <p:slideViewPr>
    <p:cSldViewPr snapToGrid="0">
      <p:cViewPr varScale="1">
        <p:scale>
          <a:sx n="80" d="100"/>
          <a:sy n="80" d="100"/>
        </p:scale>
        <p:origin x="12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slide" Target="slides/slide3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Click to move the slide</a:t>
            </a: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Click to edit the notes format</a:t>
            </a:r>
          </a:p>
        </p:txBody>
      </p:sp>
      <p:sp>
        <p:nvSpPr>
          <p:cNvPr id="7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&lt;header&gt;</a:t>
            </a:r>
          </a:p>
        </p:txBody>
      </p:sp>
      <p:sp>
        <p:nvSpPr>
          <p:cNvPr id="71" name="PlaceHolder 4"/>
          <p:cNvSpPr>
            <a:spLocks noGrp="1"/>
          </p:cNvSpPr>
          <p:nvPr>
            <p:ph type="dt" idx="3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</a:p>
        </p:txBody>
      </p:sp>
      <p:sp>
        <p:nvSpPr>
          <p:cNvPr id="72" name="PlaceHolder 5"/>
          <p:cNvSpPr>
            <a:spLocks noGrp="1"/>
          </p:cNvSpPr>
          <p:nvPr>
            <p:ph type="ftr" idx="3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73" name="PlaceHolder 6"/>
          <p:cNvSpPr>
            <a:spLocks noGrp="1"/>
          </p:cNvSpPr>
          <p:nvPr>
            <p:ph type="sldNum" idx="3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434620F7-94C4-4C77-92D6-97CD695B3D9F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‹#›</a:t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212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3781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8759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1267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3798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876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9597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2912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235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5301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4689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9162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0217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2540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29513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60722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31790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434620F7-94C4-4C77-92D6-97CD695B3D9F}" type="slidenum">
              <a:rPr lang="en-US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29</a:t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7195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50195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154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6208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7269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1393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1769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0702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52591D9-F018-42FC-97D7-BA2B7B5FE1A1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955EE3DE-1314-4605-9366-116F3F17260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16A86290-7733-4069-A286-2BB14733461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8CF91ACC-668A-47E5-9AAA-084E5558E76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B1CF416C-FD11-45A9-92F1-1E010CC1352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04D1954-49CA-4DB4-BF90-F7DA7D9BDD4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4AD8F38-2B7A-40E0-88A0-9A96A09F4E6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47A8AB7-0F85-4D3C-A81F-BFE071835E5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3C73371-E68F-434D-B14D-B3C5CA9F5C6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00D9C4C-7C7D-4ECE-989E-158D9EEA1D2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53F7AC8-683D-44E7-9600-E59156A8CB9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BB6CFB77-A64E-424B-90F5-9861A7E9339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5BD6380A-7A38-44F8-81B8-22572322F16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8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9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0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1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ru-RU" sz="6000" b="0" u="none" strike="noStrike">
                <a:solidFill>
                  <a:schemeClr val="dk1"/>
                </a:solidFill>
                <a:uFillTx/>
                <a:latin typeface="Calibri Light"/>
              </a:rPr>
              <a:t>Образец заголовка</a:t>
            </a:r>
            <a:endParaRPr lang="ru-RU" sz="60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81EBD47-5A1E-4012-A400-3E2E09012345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 Light"/>
              </a:rPr>
              <a:t>Образец заголовка</a:t>
            </a:r>
            <a:endParaRPr lang="ru-RU" sz="32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/>
              </a:rPr>
              <a:t>Второй уровень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/>
              </a:rPr>
              <a:t>Третий уровень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/>
              </a:rPr>
              <a:t>Четвертый уровень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/>
              </a:rPr>
              <a:t>Пятый уровень</a:t>
            </a: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1600" b="0" u="none" strike="noStrik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</a:p>
        </p:txBody>
      </p:sp>
      <p:sp>
        <p:nvSpPr>
          <p:cNvPr id="59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61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422462F-FE40-436C-9D8B-1F736F8E2DB4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4400" b="0" u="none" strike="noStrike">
                <a:solidFill>
                  <a:schemeClr val="dk1"/>
                </a:solidFill>
                <a:uFillTx/>
                <a:latin typeface="Calibri Light"/>
              </a:rPr>
              <a:t>Образец заголовка</a:t>
            </a:r>
            <a:endParaRPr lang="ru-RU" sz="4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/>
              </a:rPr>
              <a:t>Второй уровень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/>
              </a:rPr>
              <a:t>Третий уровень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Четвертый уровень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Пятый уровень</a:t>
            </a:r>
          </a:p>
        </p:txBody>
      </p:sp>
      <p:sp>
        <p:nvSpPr>
          <p:cNvPr id="9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11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6125D79-E289-4FC8-A1D3-D635D3E1A1AC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4400" b="0" u="none" strike="noStrike">
                <a:solidFill>
                  <a:schemeClr val="dk1"/>
                </a:solidFill>
                <a:uFillTx/>
                <a:latin typeface="Calibri Light"/>
              </a:rPr>
              <a:t>Образец заголовка</a:t>
            </a:r>
            <a:endParaRPr lang="ru-RU" sz="4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/>
              </a:rPr>
              <a:t>Второй уровень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/>
              </a:rPr>
              <a:t>Третий уровень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Четвертый уровень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Пятый уровень</a:t>
            </a:r>
          </a:p>
        </p:txBody>
      </p:sp>
      <p:sp>
        <p:nvSpPr>
          <p:cNvPr id="14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16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3521CF1-662F-4D4E-84B2-2C99C6DDB9CB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4400" b="0" u="none" strike="noStrike">
                <a:solidFill>
                  <a:schemeClr val="dk1"/>
                </a:solidFill>
                <a:uFillTx/>
                <a:latin typeface="Calibri Light"/>
              </a:rPr>
              <a:t>Образец заголовка</a:t>
            </a:r>
            <a:endParaRPr lang="ru-RU" sz="4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/>
              </a:rPr>
              <a:t>Второй уровень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/>
              </a:rPr>
              <a:t>Третий уровень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Четвертый уровень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Пятый уровень</a:t>
            </a:r>
          </a:p>
        </p:txBody>
      </p:sp>
      <p:sp>
        <p:nvSpPr>
          <p:cNvPr id="19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21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593689F-73D0-4462-A2BB-12277115A8EF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6000" b="0" u="none" strike="noStrike">
                <a:solidFill>
                  <a:schemeClr val="dk1"/>
                </a:solidFill>
                <a:uFillTx/>
                <a:latin typeface="Calibri Light"/>
              </a:rPr>
              <a:t>Образец заголовка</a:t>
            </a:r>
            <a:endParaRPr lang="ru-RU" sz="60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4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Образец текста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30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7CAA084-E488-40D2-9AB8-0FD4B49C8CA4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4400" b="0" u="none" strike="noStrike">
                <a:solidFill>
                  <a:schemeClr val="dk1"/>
                </a:solidFill>
                <a:uFillTx/>
                <a:latin typeface="Calibri Light"/>
              </a:rPr>
              <a:t>Образец заголовка</a:t>
            </a:r>
            <a:endParaRPr lang="ru-RU" sz="4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/>
              </a:rPr>
              <a:t>Второй уровень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/>
              </a:rPr>
              <a:t>Третий уровень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Четвертый уровень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Пятый уровень</a:t>
            </a: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/>
              </a:rPr>
              <a:t>Второй уровень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/>
              </a:rPr>
              <a:t>Третий уровень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Четвертый уровень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Пятый уровень</a:t>
            </a:r>
          </a:p>
        </p:txBody>
      </p:sp>
      <p:sp>
        <p:nvSpPr>
          <p:cNvPr id="34" name="PlaceHolder 4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36" name="PlaceHolder 6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3ACEAB0-24EA-42A3-9D1F-1B3EA90B651C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4400" b="0" u="none" strike="noStrike">
                <a:solidFill>
                  <a:schemeClr val="dk1"/>
                </a:solidFill>
                <a:uFillTx/>
                <a:latin typeface="Calibri Light"/>
              </a:rPr>
              <a:t>Образец заголовка</a:t>
            </a:r>
            <a:endParaRPr lang="ru-RU" sz="4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400" b="1" u="none" strike="noStrik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/>
              </a:rPr>
              <a:t>Второй уровень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/>
              </a:rPr>
              <a:t>Третий уровень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Четвертый уровень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Пятый уровень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400" b="1" u="none" strike="noStrik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/>
              </a:rPr>
              <a:t>Второй уровень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/>
              </a:rPr>
              <a:t>Третий уровень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Четвертый уровень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Пятый уровень</a:t>
            </a:r>
          </a:p>
        </p:txBody>
      </p:sp>
      <p:sp>
        <p:nvSpPr>
          <p:cNvPr id="45" name="PlaceHolder 6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47" name="PlaceHolder 8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31D522A-50AB-474E-A0A7-8ADE5A0949CE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4400" b="0" u="none" strike="noStrike">
                <a:solidFill>
                  <a:schemeClr val="dk1"/>
                </a:solidFill>
                <a:uFillTx/>
                <a:latin typeface="Calibri Light"/>
              </a:rPr>
              <a:t>Образец заголовка</a:t>
            </a:r>
            <a:endParaRPr lang="ru-RU" sz="4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51" name="PlaceHolder 4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75EC86C-908C-48DA-98F9-D50E5455E225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55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E9DA527-F3C8-4473-B43D-E7DB6EE3E56C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racticum.yandex.ru/blog/telegram-boty-kak-rabotayut-i-kak-nastroit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tepik.org/120924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ython.org/" TargetMode="External"/><Relationship Id="rId3" Type="http://schemas.openxmlformats.org/officeDocument/2006/relationships/hyperlink" Target="https://4xpro.ru/profblog/telegram-timezones/" TargetMode="External"/><Relationship Id="rId7" Type="http://schemas.openxmlformats.org/officeDocument/2006/relationships/hyperlink" Target="https://matplotlib.org/stable/index.htm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docker.com/" TargetMode="External"/><Relationship Id="rId5" Type="http://schemas.openxmlformats.org/officeDocument/2006/relationships/hyperlink" Target="https://telegram.me/BotFather" TargetMode="External"/><Relationship Id="rId4" Type="http://schemas.openxmlformats.org/officeDocument/2006/relationships/hyperlink" Target="https://aiogram.dev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Прямоугольник 3"/>
          <p:cNvSpPr/>
          <p:nvPr/>
        </p:nvSpPr>
        <p:spPr>
          <a:xfrm>
            <a:off x="1321021" y="344132"/>
            <a:ext cx="9549353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r>
              <a:rPr lang="ru-RU" sz="2000" b="1" u="none" strike="noStrike" dirty="0">
                <a:solidFill>
                  <a:srgbClr val="000000"/>
                </a:solidFill>
                <a:uFillTx/>
                <a:latin typeface="Arial"/>
              </a:rPr>
              <a:t>Департамент образования и науки города </a:t>
            </a:r>
            <a:r>
              <a:rPr lang="ru-RU" sz="2000" b="1" u="none" strike="noStrike" dirty="0" smtClean="0">
                <a:solidFill>
                  <a:srgbClr val="000000"/>
                </a:solidFill>
                <a:uFillTx/>
                <a:latin typeface="Arial"/>
              </a:rPr>
              <a:t>Москвы</a:t>
            </a:r>
            <a:r>
              <a:rPr lang="ru-RU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ru-RU" sz="2000" b="1" u="none" strike="noStrike" dirty="0" smtClean="0">
                <a:solidFill>
                  <a:srgbClr val="000000"/>
                </a:solidFill>
                <a:uFillTx/>
                <a:latin typeface="Arial"/>
              </a:rPr>
              <a:t>ГБОУ </a:t>
            </a:r>
            <a:r>
              <a:rPr lang="ru-RU" sz="2000" b="1" u="none" strike="noStrike" dirty="0">
                <a:solidFill>
                  <a:srgbClr val="000000"/>
                </a:solidFill>
                <a:uFillTx/>
                <a:latin typeface="Arial"/>
              </a:rPr>
              <a:t>«Школа Глория»</a:t>
            </a: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2005743" y="1641708"/>
            <a:ext cx="8179907" cy="3848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just" defTabSz="914400">
              <a:lnSpc>
                <a:spcPct val="100000"/>
              </a:lnSpc>
              <a:buNone/>
            </a:pPr>
            <a:r>
              <a:rPr lang="ru-RU" sz="2800" b="1" u="none" strike="noStrike" dirty="0">
                <a:solidFill>
                  <a:schemeClr val="dk1"/>
                </a:solidFill>
                <a:uFillTx/>
                <a:latin typeface="Arial"/>
              </a:rPr>
              <a:t>Бот для анализа эмоционального </a:t>
            </a:r>
            <a:r>
              <a:rPr lang="ru-RU" sz="2800" b="1" u="none" strike="noStrike" dirty="0" smtClean="0">
                <a:solidFill>
                  <a:schemeClr val="dk1"/>
                </a:solidFill>
                <a:uFillTx/>
                <a:latin typeface="Arial"/>
              </a:rPr>
              <a:t>состояния</a:t>
            </a:r>
            <a:endParaRPr lang="ru-RU" sz="28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7" name="Прямоугольник 6"/>
          <p:cNvSpPr/>
          <p:nvPr/>
        </p:nvSpPr>
        <p:spPr>
          <a:xfrm>
            <a:off x="6386733" y="2376273"/>
            <a:ext cx="6030350" cy="424586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>
                <a:solidFill>
                  <a:srgbClr val="000000"/>
                </a:solidFill>
                <a:latin typeface="Arial"/>
              </a:rPr>
              <a:t>Участник:</a:t>
            </a:r>
          </a:p>
          <a:p>
            <a:pPr algn="just">
              <a:lnSpc>
                <a:spcPct val="150000"/>
              </a:lnSpc>
            </a:pPr>
            <a:r>
              <a:rPr lang="ru-RU" sz="2000" dirty="0">
                <a:solidFill>
                  <a:srgbClr val="000000"/>
                </a:solidFill>
                <a:latin typeface="Arial"/>
              </a:rPr>
              <a:t>ученик 10 «А» класса </a:t>
            </a:r>
            <a:r>
              <a:rPr lang="ru-RU" sz="2000" dirty="0" smtClean="0">
                <a:solidFill>
                  <a:srgbClr val="000000"/>
                </a:solidFill>
                <a:latin typeface="Arial"/>
              </a:rPr>
              <a:t>ГБОУ «Школа Глория»</a:t>
            </a:r>
          </a:p>
          <a:p>
            <a:pPr algn="just">
              <a:lnSpc>
                <a:spcPct val="150000"/>
              </a:lnSpc>
            </a:pPr>
            <a:r>
              <a:rPr lang="ru-RU" sz="2000" dirty="0" smtClean="0">
                <a:solidFill>
                  <a:srgbClr val="000000"/>
                </a:solidFill>
                <a:latin typeface="Arial"/>
              </a:rPr>
              <a:t>Бердников </a:t>
            </a:r>
            <a:r>
              <a:rPr lang="ru-RU" sz="2000" dirty="0">
                <a:solidFill>
                  <a:srgbClr val="000000"/>
                </a:solidFill>
                <a:latin typeface="Arial"/>
              </a:rPr>
              <a:t>Артем </a:t>
            </a:r>
            <a:r>
              <a:rPr lang="ru-RU" sz="2000" dirty="0" smtClean="0">
                <a:solidFill>
                  <a:srgbClr val="000000"/>
                </a:solidFill>
                <a:latin typeface="Arial"/>
              </a:rPr>
              <a:t>Валерьевич</a:t>
            </a:r>
          </a:p>
          <a:p>
            <a:pPr algn="just">
              <a:lnSpc>
                <a:spcPct val="150000"/>
              </a:lnSpc>
            </a:pPr>
            <a:endParaRPr lang="ru-RU" sz="2000" dirty="0" smtClean="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</a:pPr>
            <a:r>
              <a:rPr lang="ru-RU" sz="2000" dirty="0" smtClean="0">
                <a:solidFill>
                  <a:srgbClr val="000000"/>
                </a:solidFill>
                <a:latin typeface="Arial"/>
              </a:rPr>
              <a:t>Руководители</a:t>
            </a:r>
            <a:r>
              <a:rPr lang="ru-RU" sz="2000" dirty="0">
                <a:solidFill>
                  <a:srgbClr val="000000"/>
                </a:solidFill>
                <a:latin typeface="Arial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ru-RU" sz="2000" dirty="0">
                <a:solidFill>
                  <a:srgbClr val="000000"/>
                </a:solidFill>
                <a:latin typeface="Arial"/>
              </a:rPr>
              <a:t>педагог ГБОУ «Школа Глория»</a:t>
            </a:r>
          </a:p>
          <a:p>
            <a:pPr algn="just">
              <a:lnSpc>
                <a:spcPct val="150000"/>
              </a:lnSpc>
            </a:pPr>
            <a:r>
              <a:rPr lang="ru-RU" sz="2000" dirty="0" err="1">
                <a:solidFill>
                  <a:srgbClr val="000000"/>
                </a:solidFill>
                <a:latin typeface="Arial"/>
              </a:rPr>
              <a:t>Зацепина</a:t>
            </a:r>
            <a:r>
              <a:rPr lang="ru-RU" sz="2000" dirty="0">
                <a:solidFill>
                  <a:srgbClr val="000000"/>
                </a:solidFill>
                <a:latin typeface="Arial"/>
              </a:rPr>
              <a:t> Маргарита Викторовна</a:t>
            </a:r>
          </a:p>
          <a:p>
            <a:pPr algn="just">
              <a:lnSpc>
                <a:spcPct val="150000"/>
              </a:lnSpc>
            </a:pPr>
            <a:r>
              <a:rPr lang="ru-RU" sz="2000" dirty="0">
                <a:solidFill>
                  <a:srgbClr val="000000"/>
                </a:solidFill>
                <a:latin typeface="Arial"/>
              </a:rPr>
              <a:t>педагог технопарка «РГСУ»</a:t>
            </a:r>
          </a:p>
          <a:p>
            <a:pPr algn="just">
              <a:lnSpc>
                <a:spcPct val="150000"/>
              </a:lnSpc>
            </a:pPr>
            <a:r>
              <a:rPr lang="ru-RU" sz="2000" dirty="0">
                <a:solidFill>
                  <a:srgbClr val="000000"/>
                </a:solidFill>
                <a:latin typeface="Arial"/>
              </a:rPr>
              <a:t>Ковалёв Ягуар Игоревич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C57DB43-F37D-417F-AD68-66254CAFB4A5}" type="slidenum">
              <a:t>1</a:t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779" y="1690200"/>
            <a:ext cx="5108716" cy="3441756"/>
          </a:xfrm>
          <a:prstGeom prst="rect">
            <a:avLst/>
          </a:prstGeom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2800" dirty="0" smtClean="0">
                <a:solidFill>
                  <a:schemeClr val="dk1"/>
                </a:solidFill>
                <a:latin typeface="Arial"/>
              </a:rPr>
              <a:t>Платформа контейнеризации </a:t>
            </a:r>
            <a:r>
              <a:rPr lang="en-US" sz="2800" dirty="0" smtClean="0">
                <a:solidFill>
                  <a:schemeClr val="dk1"/>
                </a:solidFill>
                <a:latin typeface="Arial"/>
              </a:rPr>
              <a:t>- Docker</a:t>
            </a:r>
            <a:endParaRPr lang="ru-RU" sz="28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2C84ADA-FFC8-4804-80DC-66E44AEAC41A}" type="slidenum">
              <a:t>10</a:t>
            </a:fld>
            <a:endParaRPr/>
          </a:p>
        </p:txBody>
      </p:sp>
      <p:sp>
        <p:nvSpPr>
          <p:cNvPr id="11" name="Прямоугольник 6"/>
          <p:cNvSpPr/>
          <p:nvPr/>
        </p:nvSpPr>
        <p:spPr>
          <a:xfrm>
            <a:off x="8087853" y="5263530"/>
            <a:ext cx="1894047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0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Рис. </a:t>
            </a:r>
            <a:r>
              <a:rPr lang="ru-RU" sz="2000" dirty="0" smtClean="0">
                <a:solidFill>
                  <a:srgbClr val="000000"/>
                </a:solidFill>
                <a:latin typeface="Arial"/>
              </a:rPr>
              <a:t>4.</a:t>
            </a:r>
            <a:r>
              <a:rPr lang="ru-RU" sz="20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d</a:t>
            </a:r>
            <a:r>
              <a:rPr lang="en-US" sz="2000" dirty="0" err="1" smtClean="0">
                <a:solidFill>
                  <a:srgbClr val="000000"/>
                </a:solidFill>
                <a:latin typeface="Arial"/>
              </a:rPr>
              <a:t>ocker</a:t>
            </a: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645" y="2486024"/>
            <a:ext cx="5606969" cy="229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87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2800" dirty="0" smtClean="0">
                <a:solidFill>
                  <a:schemeClr val="dk1"/>
                </a:solidFill>
                <a:latin typeface="Arial"/>
              </a:rPr>
              <a:t>Разработка концепта</a:t>
            </a:r>
            <a:r>
              <a:rPr sz="2800" dirty="0"/>
              <a:t/>
            </a:r>
            <a:br>
              <a:rPr sz="2800" dirty="0"/>
            </a:br>
            <a:endParaRPr lang="ru-RU" sz="28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2C84ADA-FFC8-4804-80DC-66E44AEAC41A}" type="slidenum">
              <a:t>11</a:t>
            </a:fld>
            <a:endParaRPr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80" y="1212870"/>
            <a:ext cx="10588677" cy="500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79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289954" y="2976265"/>
            <a:ext cx="5618375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just" defTabSz="914400">
              <a:lnSpc>
                <a:spcPct val="90000"/>
              </a:lnSpc>
              <a:buNone/>
            </a:pPr>
            <a:r>
              <a:rPr lang="ru-RU" sz="54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Функциональное моделирование</a:t>
            </a:r>
            <a:r>
              <a:rPr sz="5400" dirty="0"/>
              <a:t/>
            </a:r>
            <a:br>
              <a:rPr sz="5400" dirty="0"/>
            </a:br>
            <a:endParaRPr lang="ru-RU" sz="54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A6DE1C-525B-4F70-9BBF-FE8DE0E38BA2}" type="slidenum"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17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134" y="281453"/>
            <a:ext cx="8130802" cy="5617313"/>
          </a:xfrm>
          <a:prstGeom prst="rect">
            <a:avLst/>
          </a:prstGeom>
        </p:spPr>
      </p:pic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A6DE1C-525B-4F70-9BBF-FE8DE0E38BA2}" type="slidenum">
              <a:t>13</a:t>
            </a:fld>
            <a:endParaRPr/>
          </a:p>
        </p:txBody>
      </p:sp>
      <p:sp>
        <p:nvSpPr>
          <p:cNvPr id="5" name="Прямоугольник 4"/>
          <p:cNvSpPr/>
          <p:nvPr/>
        </p:nvSpPr>
        <p:spPr>
          <a:xfrm>
            <a:off x="1094026" y="5898766"/>
            <a:ext cx="100658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Рис. 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Контекстная диаграмма «Проведение анализа эмоционального состояния»</a:t>
            </a:r>
            <a:endParaRPr lang="ru-RU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057" y="255793"/>
            <a:ext cx="8209358" cy="5684340"/>
          </a:xfrm>
          <a:prstGeom prst="rect">
            <a:avLst/>
          </a:prstGeom>
        </p:spPr>
      </p:pic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A6DE1C-525B-4F70-9BBF-FE8DE0E38BA2}" type="slidenum">
              <a:t>14</a:t>
            </a:fld>
            <a:endParaRPr/>
          </a:p>
        </p:txBody>
      </p:sp>
      <p:sp>
        <p:nvSpPr>
          <p:cNvPr id="5" name="Прямоугольник 4"/>
          <p:cNvSpPr/>
          <p:nvPr/>
        </p:nvSpPr>
        <p:spPr>
          <a:xfrm>
            <a:off x="1071214" y="5940132"/>
            <a:ext cx="100489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Рис. 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Декомпозиции процесса «Проведение анализа эмоционального состояния»</a:t>
            </a:r>
            <a:endParaRPr lang="ru-RU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676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17572" t="10036" r="8751" b="10156"/>
          <a:stretch/>
        </p:blipFill>
        <p:spPr>
          <a:xfrm>
            <a:off x="7965649" y="939457"/>
            <a:ext cx="2677213" cy="41764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t="10525" b="9468"/>
          <a:stretch/>
        </p:blipFill>
        <p:spPr>
          <a:xfrm>
            <a:off x="641528" y="2438400"/>
            <a:ext cx="6303820" cy="2222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28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ERD</a:t>
            </a:r>
            <a:r>
              <a:rPr lang="ru-RU" sz="28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-диаграммы</a:t>
            </a:r>
            <a:r>
              <a:rPr sz="2800" dirty="0"/>
              <a:t/>
            </a:r>
            <a:br>
              <a:rPr sz="2800" dirty="0"/>
            </a:br>
            <a:endParaRPr lang="ru-RU" sz="28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A6DE1C-525B-4F70-9BBF-FE8DE0E38BA2}" type="slidenum">
              <a:t>15</a:t>
            </a:fld>
            <a:endParaRPr/>
          </a:p>
        </p:txBody>
      </p:sp>
      <p:sp>
        <p:nvSpPr>
          <p:cNvPr id="5" name="Прямоугольник 4"/>
          <p:cNvSpPr/>
          <p:nvPr/>
        </p:nvSpPr>
        <p:spPr>
          <a:xfrm>
            <a:off x="587733" y="5012053"/>
            <a:ext cx="63034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Рис. 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Логическая ERD-диаграмма в нотации </a:t>
            </a:r>
            <a:r>
              <a:rPr lang="ru-RU" sz="2000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Чена</a:t>
            </a:r>
            <a:endParaRPr lang="ru-RU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159177" y="5115910"/>
            <a:ext cx="45017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Рис. 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Физическая 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ER</a:t>
            </a: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D-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диаграмма</a:t>
            </a:r>
            <a:endParaRPr lang="en-US" sz="2000" dirty="0" smtClean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нотации Мартина</a:t>
            </a:r>
            <a:endParaRPr lang="ru-RU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646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289197" y="2655754"/>
            <a:ext cx="3808429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just" defTabSz="914400">
              <a:lnSpc>
                <a:spcPct val="90000"/>
              </a:lnSpc>
              <a:buNone/>
            </a:pPr>
            <a:r>
              <a:rPr lang="ru-RU" sz="54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Статисти</a:t>
            </a:r>
            <a:r>
              <a:rPr lang="ru-RU" sz="5400" dirty="0" smtClean="0">
                <a:solidFill>
                  <a:schemeClr val="dk1"/>
                </a:solidFill>
                <a:latin typeface="Arial"/>
              </a:rPr>
              <a:t>ка</a:t>
            </a:r>
            <a:br>
              <a:rPr lang="ru-RU" sz="5400" dirty="0" smtClean="0">
                <a:solidFill>
                  <a:schemeClr val="dk1"/>
                </a:solidFill>
                <a:latin typeface="Arial"/>
              </a:rPr>
            </a:br>
            <a:r>
              <a:rPr lang="ru-RU" sz="5400" dirty="0" smtClean="0">
                <a:solidFill>
                  <a:schemeClr val="dk1"/>
                </a:solidFill>
                <a:latin typeface="Arial"/>
              </a:rPr>
              <a:t> и метрика</a:t>
            </a:r>
            <a:endParaRPr lang="ru-RU" sz="54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A6DE1C-525B-4F70-9BBF-FE8DE0E38BA2}" type="slidenum">
              <a:t>16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8783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91462" y="141706"/>
            <a:ext cx="6942406" cy="1274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algn="just">
              <a:lnSpc>
                <a:spcPct val="159999"/>
              </a:lnSpc>
              <a:spcBef>
                <a:spcPts val="499"/>
              </a:spcBef>
              <a:tabLst>
                <a:tab pos="0" algn="l"/>
              </a:tabLst>
            </a:pPr>
            <a:r>
              <a:rPr lang="ru-RU" sz="2800" dirty="0" smtClean="0">
                <a:solidFill>
                  <a:schemeClr val="dk1"/>
                </a:solidFill>
                <a:latin typeface="Arial"/>
              </a:rPr>
              <a:t>Взвешенное </a:t>
            </a:r>
            <a:r>
              <a:rPr lang="ru-RU" sz="2800" dirty="0">
                <a:solidFill>
                  <a:schemeClr val="dk1"/>
                </a:solidFill>
                <a:latin typeface="Arial"/>
              </a:rPr>
              <a:t>среднее настроение</a:t>
            </a:r>
            <a:endParaRPr lang="en-US" sz="2800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A6C8BCC-4927-41C7-A53D-BF980EFFFB6B}" type="slidenum">
              <a:t>17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324601" y="4409072"/>
                <a:ext cx="5693789" cy="9085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ru-RU" sz="2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800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𝑥𝑓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601" y="4409072"/>
                <a:ext cx="5693789" cy="908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91462" y="1416466"/>
            <a:ext cx="109600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>
              <a:lnSpc>
                <a:spcPct val="150000"/>
              </a:lnSpc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Среднее взвешенное — это среднее арифметическое значение, в котором учтён вес каждого из слагаемых, для которых рассчитывается это среднее значение. Другими словами, каждому исходному показателю присваивается определённый вес.</a:t>
            </a:r>
          </a:p>
          <a:p>
            <a:pPr algn="just">
              <a:lnSpc>
                <a:spcPct val="150000"/>
              </a:lnSpc>
            </a:pP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40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91462" y="141706"/>
            <a:ext cx="6942406" cy="1274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algn="just">
              <a:lnSpc>
                <a:spcPct val="159999"/>
              </a:lnSpc>
              <a:spcBef>
                <a:spcPts val="499"/>
              </a:spcBef>
              <a:tabLst>
                <a:tab pos="0" algn="l"/>
              </a:tabLst>
            </a:pPr>
            <a:r>
              <a:rPr lang="ru-RU" sz="2800" dirty="0">
                <a:solidFill>
                  <a:schemeClr val="dk1"/>
                </a:solidFill>
                <a:latin typeface="Arial"/>
              </a:rPr>
              <a:t>Тренд настроения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A6C8BCC-4927-41C7-A53D-BF980EFFFB6B}" type="slidenum">
              <a:t>18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691462" y="1416466"/>
            <a:ext cx="10960068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>
              <a:lnSpc>
                <a:spcPct val="150000"/>
              </a:lnSpc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Тенденция изменения настроения за неделю: положительная, отрицательная или стабильная.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14110" r="12491"/>
          <a:stretch/>
        </p:blipFill>
        <p:spPr>
          <a:xfrm>
            <a:off x="3647691" y="2507976"/>
            <a:ext cx="4737256" cy="10949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11531" r="11689"/>
          <a:stretch/>
        </p:blipFill>
        <p:spPr>
          <a:xfrm>
            <a:off x="3345961" y="3720568"/>
            <a:ext cx="5340719" cy="147832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598" y="5371489"/>
            <a:ext cx="1489443" cy="98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6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91462" y="141706"/>
            <a:ext cx="6942406" cy="1274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algn="just">
              <a:lnSpc>
                <a:spcPct val="159999"/>
              </a:lnSpc>
              <a:spcBef>
                <a:spcPts val="499"/>
              </a:spcBef>
              <a:tabLst>
                <a:tab pos="0" algn="l"/>
              </a:tabLst>
            </a:pPr>
            <a:r>
              <a:rPr lang="ru-RU" sz="2800" dirty="0" smtClean="0">
                <a:solidFill>
                  <a:schemeClr val="dk1"/>
                </a:solidFill>
                <a:latin typeface="Arial"/>
              </a:rPr>
              <a:t>Эмоциональная стабильность</a:t>
            </a:r>
            <a:endParaRPr lang="en-US" sz="2800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A6C8BCC-4927-41C7-A53D-BF980EFFFB6B}" type="slidenum">
              <a:t>19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691462" y="1416466"/>
            <a:ext cx="10960068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>
              <a:lnSpc>
                <a:spcPct val="150000"/>
              </a:lnSpc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Среднеквадратичное отклонение — характеристика,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используемая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в статистике для измерения степени изменчивости или разброса данных.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55413" y="3374105"/>
                <a:ext cx="6515373" cy="897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440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ru-RU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4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ru-RU" sz="4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4400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ru-RU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4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ru-RU" sz="4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ru-RU" sz="4400" i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4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ru-RU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4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ru-RU" sz="4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13" y="3374105"/>
                <a:ext cx="6515373" cy="8979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62836" y="3413122"/>
                <a:ext cx="2880019" cy="8199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440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ru-RU" sz="44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4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sz="4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ru-RU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4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836" y="3413122"/>
                <a:ext cx="2880019" cy="8199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55413" y="4414955"/>
            <a:ext cx="1517716" cy="1251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Дисперсия</a:t>
            </a:r>
          </a:p>
          <a:p>
            <a:pPr algn="just">
              <a:lnSpc>
                <a:spcPct val="130000"/>
              </a:lnSpc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числового набора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0602" y="4456568"/>
            <a:ext cx="2545237" cy="850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Мат. ожидание</a:t>
            </a:r>
          </a:p>
          <a:p>
            <a:pPr algn="just">
              <a:lnSpc>
                <a:spcPct val="130000"/>
              </a:lnSpc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квадратного набора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93312" y="4558842"/>
            <a:ext cx="240134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Мат.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жидание</a:t>
            </a:r>
          </a:p>
          <a:p>
            <a:pPr algn="just">
              <a:lnSpc>
                <a:spcPct val="130000"/>
              </a:lnSpc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набора в квадрате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62836" y="4414955"/>
            <a:ext cx="30196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Среднеквадратическое</a:t>
            </a:r>
          </a:p>
          <a:p>
            <a:pPr algn="just">
              <a:lnSpc>
                <a:spcPct val="130000"/>
              </a:lnSpc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отклонение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660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Arial"/>
              </a:rPr>
              <a:t>Актуальность</a:t>
            </a:r>
            <a:r>
              <a:rPr sz="2800"/>
              <a:t/>
            </a:r>
            <a:br>
              <a:rPr sz="2800"/>
            </a:br>
            <a:endParaRPr lang="ru-RU" sz="2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290880" y="1154160"/>
            <a:ext cx="11238480" cy="5384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457200" indent="450000" algn="just">
              <a:lnSpc>
                <a:spcPct val="15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en-US" sz="2000" b="0" u="none" strike="noStrike" dirty="0">
                <a:solidFill>
                  <a:schemeClr val="dk1"/>
                </a:solidFill>
                <a:uFillTx/>
                <a:latin typeface="Arial"/>
              </a:rPr>
              <a:t>	</a:t>
            </a: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В современном мире человек живёт в постоянном напряжении и стрессе</a:t>
            </a:r>
            <a:r>
              <a:rPr lang="ru-RU" sz="2000" dirty="0">
                <a:solidFill>
                  <a:schemeClr val="dk1"/>
                </a:solidFill>
                <a:latin typeface="Arial"/>
              </a:rPr>
              <a:t>. </a:t>
            </a:r>
            <a:r>
              <a:rPr lang="ru-RU" sz="2000" dirty="0" smtClean="0">
                <a:solidFill>
                  <a:schemeClr val="dk1"/>
                </a:solidFill>
                <a:latin typeface="Arial"/>
              </a:rPr>
              <a:t>Все большую </a:t>
            </a:r>
            <a:r>
              <a:rPr lang="ru-RU" sz="2000" dirty="0">
                <a:solidFill>
                  <a:schemeClr val="dk1"/>
                </a:solidFill>
                <a:latin typeface="Arial"/>
              </a:rPr>
              <a:t>популярность набирают боты, помогающие пользователям в заботе о себе.</a:t>
            </a:r>
            <a:r>
              <a:rPr lang="en-US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 </a:t>
            </a: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Отслеживание и запись состояния за день, а также анализ его изменения, наведёт человека на мысли: “что я сделал сегодня такого, из-за чего мое состояние хуже, чем вчера?” или “чем я занимался, что я чувствую себя лучше, чем на прошлой неделе?”. Таким образом, </a:t>
            </a:r>
            <a:r>
              <a:rPr lang="ru-RU" sz="2000" dirty="0" smtClean="0">
                <a:solidFill>
                  <a:schemeClr val="dk1"/>
                </a:solidFill>
                <a:latin typeface="Arial"/>
              </a:rPr>
              <a:t>бот поможет</a:t>
            </a: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 </a:t>
            </a: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выявлять закономерности </a:t>
            </a: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вашего </a:t>
            </a: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хорошего самочувствия и пребывать в нем чаще.</a:t>
            </a:r>
            <a:endParaRPr lang="ru-RU" sz="2000" b="0" u="none" strike="noStrike" dirty="0">
              <a:solidFill>
                <a:schemeClr val="dk1"/>
              </a:solidFill>
              <a:uFillTx/>
              <a:latin typeface="Calibri"/>
            </a:endParaRPr>
          </a:p>
          <a:p>
            <a:pPr marL="457200" indent="0" algn="just" defTabSz="914400">
              <a:lnSpc>
                <a:spcPct val="150000"/>
              </a:lnSpc>
              <a:spcBef>
                <a:spcPts val="499"/>
              </a:spcBef>
              <a:buNone/>
              <a:tabLst>
                <a:tab pos="0" algn="l"/>
              </a:tabLst>
            </a:pPr>
            <a:endParaRPr lang="ru-RU" sz="20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2C84ADA-FFC8-4804-80DC-66E44AEAC41A}" type="slidenum"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829" y="1280691"/>
            <a:ext cx="9962338" cy="4981170"/>
          </a:xfrm>
          <a:prstGeom prst="rect">
            <a:avLst/>
          </a:prstGeom>
        </p:spPr>
      </p:pic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91463" y="235974"/>
            <a:ext cx="3947212" cy="1274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just" defTabSz="914400">
              <a:lnSpc>
                <a:spcPct val="90000"/>
              </a:lnSpc>
              <a:buNone/>
            </a:pPr>
            <a:r>
              <a:rPr lang="ru-RU" sz="2800" dirty="0" smtClean="0">
                <a:solidFill>
                  <a:schemeClr val="dk1"/>
                </a:solidFill>
                <a:latin typeface="Arial"/>
              </a:rPr>
              <a:t>График</a:t>
            </a:r>
            <a:endParaRPr lang="ru-RU" sz="28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A6C8BCC-4927-41C7-A53D-BF980EFFFB6B}" type="slidenum"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2525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b="4563"/>
          <a:stretch/>
        </p:blipFill>
        <p:spPr>
          <a:xfrm>
            <a:off x="2013500" y="1252688"/>
            <a:ext cx="3303673" cy="43374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2800" dirty="0" smtClean="0">
                <a:solidFill>
                  <a:schemeClr val="dk1"/>
                </a:solidFill>
                <a:latin typeface="Arial"/>
              </a:rPr>
              <a:t>Б</a:t>
            </a:r>
            <a:r>
              <a:rPr lang="ru-RU" sz="28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аза данных</a:t>
            </a:r>
            <a:r>
              <a:rPr sz="2800" dirty="0"/>
              <a:t/>
            </a:r>
            <a:br>
              <a:rPr sz="2800" dirty="0"/>
            </a:br>
            <a:endParaRPr lang="ru-RU" sz="28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A6DE1C-525B-4F70-9BBF-FE8DE0E38BA2}" type="slidenum">
              <a:t>21</a:t>
            </a:fld>
            <a:endParaRPr/>
          </a:p>
        </p:txBody>
      </p:sp>
      <p:sp>
        <p:nvSpPr>
          <p:cNvPr id="5" name="Прямоугольник 4"/>
          <p:cNvSpPr/>
          <p:nvPr/>
        </p:nvSpPr>
        <p:spPr>
          <a:xfrm>
            <a:off x="1826263" y="5574729"/>
            <a:ext cx="36781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Рис. 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9. </a:t>
            </a: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Создание, 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настройка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подключение 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базы данных</a:t>
            </a:r>
            <a:endParaRPr lang="ru-RU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420007" y="5574729"/>
            <a:ext cx="238094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Рис. </a:t>
            </a: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0. </a:t>
            </a:r>
            <a:r>
              <a:rPr lang="en-US" sz="2000" dirty="0" err="1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pgAdmin</a:t>
            </a:r>
            <a:endParaRPr lang="ru-RU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t="1086" b="-1"/>
          <a:stretch/>
        </p:blipFill>
        <p:spPr>
          <a:xfrm>
            <a:off x="6424759" y="792585"/>
            <a:ext cx="4371439" cy="47975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6095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220" y="2701580"/>
            <a:ext cx="4937092" cy="22657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28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Проведение опроса</a:t>
            </a:r>
            <a:r>
              <a:rPr sz="2800" dirty="0"/>
              <a:t/>
            </a:r>
            <a:br>
              <a:rPr sz="2800" dirty="0"/>
            </a:br>
            <a:endParaRPr lang="ru-RU" sz="28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A6DE1C-525B-4F70-9BBF-FE8DE0E38BA2}" type="slidenum">
              <a:t>22</a:t>
            </a:fld>
            <a:endParaRPr/>
          </a:p>
        </p:txBody>
      </p:sp>
      <p:sp>
        <p:nvSpPr>
          <p:cNvPr id="5" name="Прямоугольник 4"/>
          <p:cNvSpPr/>
          <p:nvPr/>
        </p:nvSpPr>
        <p:spPr>
          <a:xfrm>
            <a:off x="1761398" y="5700924"/>
            <a:ext cx="37532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Рис. </a:t>
            </a: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1. Проведение опроса</a:t>
            </a:r>
            <a:endParaRPr lang="ru-RU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737914" y="5700924"/>
            <a:ext cx="442970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Рис. </a:t>
            </a: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2. Проведение опроса в чате</a:t>
            </a:r>
            <a:endParaRPr lang="ru-RU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168" y="1611984"/>
            <a:ext cx="4961741" cy="39057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4818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45" y="1690201"/>
            <a:ext cx="4822785" cy="37419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t="724" b="-1"/>
          <a:stretch/>
        </p:blipFill>
        <p:spPr>
          <a:xfrm>
            <a:off x="6228466" y="2205266"/>
            <a:ext cx="5177584" cy="2724347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28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Построение графика</a:t>
            </a:r>
            <a:r>
              <a:rPr sz="2800" dirty="0"/>
              <a:t/>
            </a:r>
            <a:br>
              <a:rPr sz="2800" dirty="0"/>
            </a:br>
            <a:endParaRPr lang="ru-RU" sz="28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A6DE1C-525B-4F70-9BBF-FE8DE0E38BA2}" type="slidenum">
              <a:t>23</a:t>
            </a:fld>
            <a:endParaRPr/>
          </a:p>
        </p:txBody>
      </p:sp>
      <p:sp>
        <p:nvSpPr>
          <p:cNvPr id="5" name="Прямоугольник 4"/>
          <p:cNvSpPr/>
          <p:nvPr/>
        </p:nvSpPr>
        <p:spPr>
          <a:xfrm>
            <a:off x="1504830" y="5700924"/>
            <a:ext cx="37235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Рис. </a:t>
            </a: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3. Построение графика</a:t>
            </a:r>
            <a:endParaRPr lang="ru-RU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366565" y="5700924"/>
            <a:ext cx="290138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Рис. </a:t>
            </a: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4. График в чате</a:t>
            </a:r>
            <a:endParaRPr lang="ru-RU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840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28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Тестирование</a:t>
            </a:r>
            <a:r>
              <a:rPr sz="2800" dirty="0"/>
              <a:t/>
            </a:r>
            <a:br>
              <a:rPr sz="2800" dirty="0"/>
            </a:br>
            <a:endParaRPr lang="ru-RU" sz="28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A6DE1C-525B-4F70-9BBF-FE8DE0E38BA2}" type="slidenum">
              <a:t>24</a:t>
            </a:fld>
            <a:endParaRPr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810" y="1137080"/>
            <a:ext cx="4470399" cy="447039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7551796" y="5607479"/>
            <a:ext cx="211736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Рис. 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16. </a:t>
            </a:r>
            <a:r>
              <a:rPr lang="en-US" sz="2000" dirty="0" err="1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Moodly</a:t>
            </a:r>
            <a:endParaRPr lang="ru-RU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566684" y="5607479"/>
            <a:ext cx="29543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Рис. 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15. </a:t>
            </a: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QR-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код </a:t>
            </a:r>
            <a:r>
              <a:rPr lang="en-US" sz="2000" dirty="0" err="1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Moodly</a:t>
            </a:r>
            <a:endParaRPr lang="ru-RU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/>
          <a:srcRect t="18182"/>
          <a:stretch/>
        </p:blipFill>
        <p:spPr>
          <a:xfrm>
            <a:off x="2233044" y="1743959"/>
            <a:ext cx="3621655" cy="3851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8117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6095700" y="3693695"/>
            <a:ext cx="3829710" cy="21443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2836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28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Тестирование</a:t>
            </a:r>
            <a:r>
              <a:rPr sz="2800" dirty="0"/>
              <a:t/>
            </a:r>
            <a:br>
              <a:rPr sz="2800" dirty="0"/>
            </a:br>
            <a:endParaRPr lang="ru-RU" sz="28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A6DE1C-525B-4F70-9BBF-FE8DE0E38BA2}" type="slidenum">
              <a:t>25</a:t>
            </a:fld>
            <a:endParaRPr/>
          </a:p>
        </p:txBody>
      </p:sp>
      <p:sp>
        <p:nvSpPr>
          <p:cNvPr id="14" name="Прямоугольник 13"/>
          <p:cNvSpPr/>
          <p:nvPr/>
        </p:nvSpPr>
        <p:spPr>
          <a:xfrm>
            <a:off x="3366757" y="5984862"/>
            <a:ext cx="545788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Рис. </a:t>
            </a: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7 - 19. Демонстрация работы бота</a:t>
            </a:r>
            <a:endParaRPr lang="ru-RU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4"/>
          <a:stretch>
            <a:fillRect/>
          </a:stretch>
        </p:blipFill>
        <p:spPr>
          <a:xfrm>
            <a:off x="2172717" y="1094207"/>
            <a:ext cx="3705822" cy="47438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Рисунок 9"/>
          <p:cNvPicPr/>
          <p:nvPr/>
        </p:nvPicPr>
        <p:blipFill>
          <a:blip r:embed="rId5"/>
          <a:stretch>
            <a:fillRect/>
          </a:stretch>
        </p:blipFill>
        <p:spPr>
          <a:xfrm>
            <a:off x="6095700" y="1094207"/>
            <a:ext cx="3825362" cy="24234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0195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28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Результаты апробации</a:t>
            </a:r>
            <a:r>
              <a:rPr sz="2800" dirty="0" smtClean="0"/>
              <a:t/>
            </a:r>
            <a:br>
              <a:rPr sz="2800" dirty="0" smtClean="0"/>
            </a:br>
            <a:endParaRPr lang="ru-RU" sz="28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A6DE1C-525B-4F70-9BBF-FE8DE0E38BA2}" type="slidenum">
              <a:t>26</a:t>
            </a:fld>
            <a:endParaRPr/>
          </a:p>
        </p:txBody>
      </p:sp>
      <p:sp>
        <p:nvSpPr>
          <p:cNvPr id="9" name="Прямоугольник 8"/>
          <p:cNvSpPr/>
          <p:nvPr/>
        </p:nvSpPr>
        <p:spPr>
          <a:xfrm>
            <a:off x="4094837" y="5934670"/>
            <a:ext cx="3954289" cy="91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Рис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 20-22. Опросы из </a:t>
            </a: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Telegram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ru-RU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2332265" y="1455822"/>
            <a:ext cx="4345261" cy="4423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Рисунок 9"/>
          <p:cNvPicPr/>
          <p:nvPr/>
        </p:nvPicPr>
        <p:blipFill>
          <a:blip r:embed="rId4"/>
          <a:stretch>
            <a:fillRect/>
          </a:stretch>
        </p:blipFill>
        <p:spPr>
          <a:xfrm>
            <a:off x="6984984" y="1455822"/>
            <a:ext cx="2461451" cy="25627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Рисунок 10"/>
          <p:cNvPicPr/>
          <p:nvPr/>
        </p:nvPicPr>
        <p:blipFill>
          <a:blip r:embed="rId5"/>
          <a:stretch>
            <a:fillRect/>
          </a:stretch>
        </p:blipFill>
        <p:spPr>
          <a:xfrm>
            <a:off x="6984984" y="4264920"/>
            <a:ext cx="2461451" cy="16148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9145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28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Результаты апробации</a:t>
            </a:r>
            <a:r>
              <a:rPr sz="2800" dirty="0" smtClean="0"/>
              <a:t/>
            </a:r>
            <a:br>
              <a:rPr sz="2800" dirty="0" smtClean="0"/>
            </a:br>
            <a:endParaRPr lang="ru-RU" sz="28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A6DE1C-525B-4F70-9BBF-FE8DE0E38BA2}" type="slidenum">
              <a:t>27</a:t>
            </a:fld>
            <a:endParaRPr/>
          </a:p>
        </p:txBody>
      </p:sp>
      <p:sp>
        <p:nvSpPr>
          <p:cNvPr id="9" name="Прямоугольник 8"/>
          <p:cNvSpPr/>
          <p:nvPr/>
        </p:nvSpPr>
        <p:spPr>
          <a:xfrm>
            <a:off x="4094837" y="5934670"/>
            <a:ext cx="39783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Рис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 23-24. Опросы из </a:t>
            </a: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Telegram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ru-RU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541368" y="1290410"/>
            <a:ext cx="2737786" cy="46432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Рисунок 12"/>
          <p:cNvPicPr/>
          <p:nvPr/>
        </p:nvPicPr>
        <p:blipFill>
          <a:blip r:embed="rId4"/>
          <a:stretch>
            <a:fillRect/>
          </a:stretch>
        </p:blipFill>
        <p:spPr>
          <a:xfrm>
            <a:off x="5461203" y="1291433"/>
            <a:ext cx="4162928" cy="4642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0420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Arial"/>
              </a:rPr>
              <a:t>Перспективы развития проекта</a:t>
            </a:r>
            <a:r>
              <a:rPr sz="2800"/>
              <a:t/>
            </a:r>
            <a:br>
              <a:rPr sz="2800"/>
            </a:br>
            <a:endParaRPr lang="ru-RU" sz="2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356040" y="1390680"/>
            <a:ext cx="11479320" cy="5148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914400" lvl="1" indent="-457200" algn="just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ru-RU" sz="2000" dirty="0" smtClean="0">
                <a:solidFill>
                  <a:schemeClr val="dk1"/>
                </a:solidFill>
                <a:latin typeface="Arial"/>
              </a:rPr>
              <a:t>К</a:t>
            </a: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омментарии </a:t>
            </a: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и заметки как часть прохождения опроса. </a:t>
            </a:r>
            <a:r>
              <a:rPr lang="ru-RU" sz="2000" dirty="0">
                <a:solidFill>
                  <a:schemeClr val="dk1"/>
                </a:solidFill>
                <a:latin typeface="Arial"/>
              </a:rPr>
              <a:t>В</a:t>
            </a: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 недельных результатах </a:t>
            </a:r>
            <a:r>
              <a:rPr lang="ru-RU" sz="2000" b="0" u="none" strike="noStrike" dirty="0" err="1">
                <a:solidFill>
                  <a:schemeClr val="dk1"/>
                </a:solidFill>
                <a:uFillTx/>
                <a:latin typeface="Arial"/>
              </a:rPr>
              <a:t>нейросеть</a:t>
            </a: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 соберет все комментарии в один текст, </a:t>
            </a: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сделает выводы </a:t>
            </a: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и направит пользователю. </a:t>
            </a:r>
            <a:endParaRPr lang="ru-RU" sz="2000" b="0" u="none" strike="noStrike" dirty="0">
              <a:solidFill>
                <a:schemeClr val="dk1"/>
              </a:solidFill>
              <a:uFillTx/>
              <a:latin typeface="Calibri"/>
            </a:endParaRPr>
          </a:p>
          <a:p>
            <a:pPr marL="914400" lvl="1" indent="-457200" algn="just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ru-RU" sz="2000" dirty="0" err="1">
                <a:solidFill>
                  <a:schemeClr val="dk1"/>
                </a:solidFill>
                <a:latin typeface="Arial"/>
              </a:rPr>
              <a:t>Н</a:t>
            </a:r>
            <a:r>
              <a:rPr lang="ru-RU" sz="2000" b="0" u="none" strike="noStrike" dirty="0" err="1">
                <a:solidFill>
                  <a:schemeClr val="dk1"/>
                </a:solidFill>
                <a:uFillTx/>
                <a:latin typeface="Arial"/>
              </a:rPr>
              <a:t>ейросеть</a:t>
            </a: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, которая будет общаться с пользователем, поддерживать и давать мотивацию. </a:t>
            </a:r>
            <a:r>
              <a:rPr lang="ru-RU" sz="2000" dirty="0">
                <a:solidFill>
                  <a:schemeClr val="dk1"/>
                </a:solidFill>
                <a:latin typeface="Arial"/>
              </a:rPr>
              <a:t>Появится возможность</a:t>
            </a: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 рассказать о наболевшем или о своих </a:t>
            </a: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успехах</a:t>
            </a:r>
            <a:r>
              <a:rPr lang="ru-RU" sz="2000" dirty="0" smtClean="0">
                <a:solidFill>
                  <a:schemeClr val="dk1"/>
                </a:solidFill>
                <a:latin typeface="Arial"/>
              </a:rPr>
              <a:t>.</a:t>
            </a: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 </a:t>
            </a:r>
            <a:endParaRPr lang="ru-RU" sz="2000" b="0" u="none" strike="noStrike" dirty="0">
              <a:solidFill>
                <a:schemeClr val="dk1"/>
              </a:solidFill>
              <a:uFillTx/>
              <a:latin typeface="Arial"/>
            </a:endParaRPr>
          </a:p>
          <a:p>
            <a:pPr marL="914400" lvl="1" indent="-457200" algn="just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Поддержка </a:t>
            </a: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нескольких языков</a:t>
            </a: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.</a:t>
            </a:r>
          </a:p>
          <a:p>
            <a:pPr marL="914400" lvl="1" indent="-457200" algn="just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ru-RU" sz="2000" dirty="0" smtClean="0">
                <a:solidFill>
                  <a:schemeClr val="dk1"/>
                </a:solidFill>
                <a:latin typeface="Arial"/>
              </a:rPr>
              <a:t>Поддержка выбора часового пояса.</a:t>
            </a:r>
            <a:endParaRPr lang="ru-RU" sz="2000" b="0" u="none" strike="noStrike" dirty="0" smtClean="0">
              <a:solidFill>
                <a:schemeClr val="dk1"/>
              </a:solidFill>
              <a:uFillTx/>
              <a:latin typeface="Arial"/>
            </a:endParaRPr>
          </a:p>
          <a:p>
            <a:pPr marL="914400" lvl="1" indent="-457200" algn="just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Дополнительный функционал: отслеживание сна, питания, физической активности, установка целей и так далее.</a:t>
            </a:r>
          </a:p>
          <a:p>
            <a:pPr marL="914400" lvl="1" indent="-457200" algn="just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endParaRPr lang="ru-RU" sz="2000" b="0" u="none" strike="noStrike" dirty="0">
              <a:solidFill>
                <a:schemeClr val="dk1"/>
              </a:solidFill>
              <a:uFillTx/>
              <a:latin typeface="Calibri"/>
            </a:endParaRPr>
          </a:p>
          <a:p>
            <a:pPr marL="457200" indent="0" algn="just" defTabSz="914400">
              <a:lnSpc>
                <a:spcPct val="150000"/>
              </a:lnSpc>
              <a:spcBef>
                <a:spcPts val="499"/>
              </a:spcBef>
              <a:buNone/>
              <a:tabLst>
                <a:tab pos="0" algn="l"/>
              </a:tabLst>
            </a:pPr>
            <a:endParaRPr lang="ru-RU" sz="20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1F58A43-43ED-4486-B77D-884EAC1F1E69}" type="slidenum"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1936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2800" b="0" u="none" strike="noStrike" dirty="0">
                <a:solidFill>
                  <a:schemeClr val="dk1"/>
                </a:solidFill>
                <a:uFillTx/>
                <a:latin typeface="Arial"/>
              </a:rPr>
              <a:t>Заключение</a:t>
            </a:r>
            <a:endParaRPr lang="ru-RU" sz="28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356040" y="1390680"/>
            <a:ext cx="11479320" cy="5148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914400" lvl="1" indent="-457200" algn="just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+mj-lt"/>
              <a:buAutoNum type="arabicPeriod"/>
              <a:tabLst>
                <a:tab pos="0" algn="l"/>
              </a:tabLst>
            </a:pP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Изучена техническая литература по теме и основные концепции создания Telegram-ботов на </a:t>
            </a:r>
            <a:r>
              <a:rPr lang="en-US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Python</a:t>
            </a: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.</a:t>
            </a:r>
            <a:endParaRPr lang="ru-RU" sz="2000" b="0" u="none" strike="noStrike" dirty="0" smtClean="0">
              <a:solidFill>
                <a:schemeClr val="dk1"/>
              </a:solidFill>
              <a:uFillTx/>
              <a:latin typeface="Calibri"/>
            </a:endParaRPr>
          </a:p>
          <a:p>
            <a:pPr marL="914400" lvl="1" indent="-457200" algn="just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Спроектирован </a:t>
            </a: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чат-бот для отслеживания эмоционального </a:t>
            </a: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состояния.</a:t>
            </a:r>
          </a:p>
          <a:p>
            <a:pPr marL="914400" lvl="1" indent="-457200" algn="just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Разработан </a:t>
            </a: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и протестирован сам Telegram-бот</a:t>
            </a: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.</a:t>
            </a:r>
          </a:p>
          <a:p>
            <a:pPr marL="457200" lvl="1" algn="just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tabLst>
                <a:tab pos="0" algn="l"/>
              </a:tabLst>
            </a:pP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	</a:t>
            </a:r>
          </a:p>
          <a:p>
            <a:pPr marL="457200" lvl="1" algn="just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tabLst>
                <a:tab pos="0" algn="l"/>
              </a:tabLst>
            </a:pP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Цель проекта достигнута, все задачи выполнены</a:t>
            </a:r>
            <a:endParaRPr lang="ru-RU" sz="2000" b="0" u="none" strike="noStrike" dirty="0" smtClean="0">
              <a:solidFill>
                <a:schemeClr val="dk1"/>
              </a:solidFill>
              <a:uFillTx/>
              <a:latin typeface="Calibri"/>
            </a:endParaRPr>
          </a:p>
          <a:p>
            <a:pPr marL="914400" lvl="1" indent="-457200" algn="just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endParaRPr lang="ru-RU" sz="2000" b="0" u="none" strike="noStrike" dirty="0">
              <a:solidFill>
                <a:schemeClr val="dk1"/>
              </a:solidFill>
              <a:uFillTx/>
              <a:latin typeface="Calibri"/>
            </a:endParaRPr>
          </a:p>
          <a:p>
            <a:pPr marL="457200" indent="0" algn="just" defTabSz="914400">
              <a:lnSpc>
                <a:spcPct val="150000"/>
              </a:lnSpc>
              <a:spcBef>
                <a:spcPts val="499"/>
              </a:spcBef>
              <a:buNone/>
              <a:tabLst>
                <a:tab pos="0" algn="l"/>
              </a:tabLst>
            </a:pPr>
            <a:endParaRPr lang="ru-RU" sz="20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0ADDC4F-AE8B-422C-B049-F2F598942000}" type="slidenum"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/>
          </p:nvPr>
        </p:nvSpPr>
        <p:spPr>
          <a:xfrm>
            <a:off x="838080" y="2933640"/>
            <a:ext cx="10515240" cy="3585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ru-RU" sz="2000" b="1" u="none" strike="noStrike" dirty="0" smtClean="0">
                <a:solidFill>
                  <a:schemeClr val="dk1"/>
                </a:solidFill>
                <a:uFillTx/>
                <a:latin typeface="Arial"/>
              </a:rPr>
              <a:t>Задачи:</a:t>
            </a:r>
            <a:endParaRPr lang="ru-RU" sz="2000" b="0" u="none" strike="noStrike" dirty="0" smtClean="0">
              <a:solidFill>
                <a:schemeClr val="dk1"/>
              </a:solidFill>
              <a:uFillTx/>
              <a:latin typeface="Calibri"/>
            </a:endParaRPr>
          </a:p>
          <a:p>
            <a:pPr algn="just"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1. Изучить техническую литературу </a:t>
            </a:r>
            <a:r>
              <a:rPr lang="ru-RU" sz="2000" dirty="0">
                <a:solidFill>
                  <a:schemeClr val="dk1"/>
                </a:solidFill>
                <a:latin typeface="Arial"/>
              </a:rPr>
              <a:t>по теме, выбрать технологии и среду </a:t>
            </a:r>
            <a:r>
              <a:rPr lang="ru-RU" sz="2000" dirty="0" smtClean="0">
                <a:solidFill>
                  <a:schemeClr val="dk1"/>
                </a:solidFill>
                <a:latin typeface="Arial"/>
              </a:rPr>
              <a:t>разработки и</a:t>
            </a: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 ознакомиться с основными концепциями создания Telegram-бота, его возможным функционалом, программными решениями.</a:t>
            </a:r>
            <a:endParaRPr lang="ru-RU" sz="2000" b="0" u="none" strike="noStrike" dirty="0" smtClean="0">
              <a:solidFill>
                <a:schemeClr val="dk1"/>
              </a:solidFill>
              <a:uFillTx/>
              <a:latin typeface="Calibri"/>
            </a:endParaRPr>
          </a:p>
          <a:p>
            <a:pPr indent="0" algn="just" defTabSz="914400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2</a:t>
            </a: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.  </a:t>
            </a:r>
            <a:r>
              <a:rPr lang="ru-RU" sz="2000" dirty="0">
                <a:solidFill>
                  <a:schemeClr val="dk1"/>
                </a:solidFill>
                <a:latin typeface="Arial"/>
              </a:rPr>
              <a:t>Спроектировать</a:t>
            </a: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 чат-бота для отслеживания эмоционального состояния, в котором пользователь тратил бы наименьшее время из возможного для прохождения опросов.</a:t>
            </a:r>
            <a:endParaRPr lang="ru-RU" sz="2000" b="0" u="none" strike="noStrike" dirty="0">
              <a:solidFill>
                <a:schemeClr val="dk1"/>
              </a:solidFill>
              <a:uFillTx/>
              <a:latin typeface="Calibri"/>
            </a:endParaRPr>
          </a:p>
          <a:p>
            <a:pPr indent="0" algn="just" defTabSz="914400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3.  Разработать и протестировать Telegram-бот.</a:t>
            </a:r>
            <a:endParaRPr lang="ru-RU" sz="2000" b="0" u="none" strike="noStrike" dirty="0">
              <a:solidFill>
                <a:schemeClr val="dk1"/>
              </a:solidFill>
              <a:uFillTx/>
              <a:latin typeface="Calibri"/>
            </a:endParaRPr>
          </a:p>
          <a:p>
            <a:pPr indent="0" algn="just" defTabSz="914400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ru-RU" sz="20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82" name="Объект 2"/>
          <p:cNvSpPr/>
          <p:nvPr/>
        </p:nvSpPr>
        <p:spPr>
          <a:xfrm>
            <a:off x="838080" y="1469687"/>
            <a:ext cx="10515240" cy="1856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ru-RU" sz="2000" b="1" u="none" strike="noStrike" dirty="0">
                <a:solidFill>
                  <a:schemeClr val="dk1"/>
                </a:solidFill>
                <a:uFillTx/>
                <a:latin typeface="Arial"/>
              </a:rPr>
              <a:t>Цель:</a:t>
            </a: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Создать удобного и простого в использовании </a:t>
            </a:r>
            <a:r>
              <a:rPr lang="en-US" sz="2000" b="0" u="none" strike="noStrike" dirty="0">
                <a:solidFill>
                  <a:schemeClr val="dk1"/>
                </a:solidFill>
                <a:uFillTx/>
                <a:latin typeface="Arial"/>
              </a:rPr>
              <a:t>Telegram</a:t>
            </a: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-бота, который будет проводить ежедневные опросы, собирать данные о настроении пользователей и помогать в поддержании эмоционального равновесия.</a:t>
            </a: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Заголовок 1"/>
          <p:cNvSpPr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Arial"/>
              </a:rPr>
              <a:t>Цель и задачи проекта</a:t>
            </a:r>
            <a:r>
              <a:rPr sz="2800"/>
              <a:t/>
            </a:r>
            <a:br>
              <a:rPr sz="2800"/>
            </a:br>
            <a:endParaRPr lang="en-US" sz="2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53D2E6-2525-4821-833F-C88F0C0929B2}" type="slidenum"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79861" y="393321"/>
            <a:ext cx="4054431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ru-RU" sz="2800" b="0" u="none" strike="noStrike" dirty="0">
                <a:solidFill>
                  <a:schemeClr val="dk1"/>
                </a:solidFill>
                <a:uFillTx/>
                <a:latin typeface="Arial"/>
              </a:rPr>
              <a:t>Список</a:t>
            </a:r>
            <a:r>
              <a:rPr lang="ru-RU" sz="3200" b="0" u="none" strike="noStrike" dirty="0">
                <a:solidFill>
                  <a:schemeClr val="dk1"/>
                </a:solidFill>
                <a:uFillTx/>
                <a:latin typeface="Arial"/>
              </a:rPr>
              <a:t> </a:t>
            </a:r>
            <a:r>
              <a:rPr lang="ru-RU" sz="2800" b="0" u="none" strike="noStrike" dirty="0">
                <a:solidFill>
                  <a:schemeClr val="dk1"/>
                </a:solidFill>
                <a:uFillTx/>
                <a:latin typeface="Arial"/>
              </a:rPr>
              <a:t>литературы</a:t>
            </a:r>
            <a:r>
              <a:rPr sz="4400" dirty="0"/>
              <a:t/>
            </a:r>
            <a:br>
              <a:rPr sz="4400" dirty="0"/>
            </a:br>
            <a:endParaRPr lang="ru-RU" sz="32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838080" y="1467915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57200" lvl="0" indent="-457200">
              <a:lnSpc>
                <a:spcPct val="120000"/>
              </a:lnSpc>
              <a:buFont typeface="+mj-lt"/>
              <a:buAutoNum type="arabicPeriod"/>
            </a:pP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Байкова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К. Д. АНАЛИЗ И РАЗРАБОТКА ФУНКЦИОНАЛЬНОГО TELEGRAM-БОТА / К. Д.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Байкова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П. А. Медведева // Молодой исследователь Дона. – 2021. – № 6. – С. 15-20. – ISSN 2500-1779</a:t>
            </a:r>
          </a:p>
          <a:p>
            <a:pPr marL="457200" lvl="0" indent="-457200">
              <a:lnSpc>
                <a:spcPct val="120000"/>
              </a:lnSpc>
              <a:buFont typeface="+mj-lt"/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Какие бывают Телеграм‑боты и для чего они нужны : сайт. – URL: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https://practicum.yandex.ru/blog/telegram-boty-kak-rabotayut-i-kak-nastroit/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(дата обращения: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12.01.2025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lvl="0" indent="-457200">
              <a:lnSpc>
                <a:spcPct val="120000"/>
              </a:lnSpc>
              <a:buFont typeface="+mj-lt"/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Курс "Телеграм-боты на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AIOgram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" : сайт. – URL: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https://stepik.org/120924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(дата обращения: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17.11.2024)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lnSpc>
                <a:spcPct val="120000"/>
              </a:lnSpc>
              <a:buFont typeface="+mj-lt"/>
              <a:buAutoNum type="arabicPeriod"/>
            </a:pP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Любанович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Б. Простой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 Современный стиль программирования. / Б.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Любанович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 – Санкт-Петербург : Питер, 2016. – 477 с. – ISBN 978-5-496-02088-6.</a:t>
            </a:r>
          </a:p>
          <a:p>
            <a:pPr marL="457200" lvl="0" indent="-457200">
              <a:lnSpc>
                <a:spcPct val="120000"/>
              </a:lnSpc>
              <a:buFont typeface="+mj-lt"/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 персональных данных : Федеральный закон от 27.07.2006 N 152-ФЗ // Собрание законодательства РФ. – 2006. –  № 31, ч. 1. – Ст. 3451.</a:t>
            </a:r>
          </a:p>
          <a:p>
            <a:pPr lvl="0">
              <a:lnSpc>
                <a:spcPct val="120000"/>
              </a:lnSpc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12742" y="393321"/>
            <a:ext cx="3789576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ru-RU" sz="2800" b="0" u="none" strike="noStrike" dirty="0">
                <a:solidFill>
                  <a:schemeClr val="dk1"/>
                </a:solidFill>
                <a:uFillTx/>
                <a:latin typeface="Arial"/>
              </a:rPr>
              <a:t>Список</a:t>
            </a:r>
            <a:r>
              <a:rPr lang="ru-RU" sz="3200" b="0" u="none" strike="noStrike" dirty="0">
                <a:solidFill>
                  <a:schemeClr val="dk1"/>
                </a:solidFill>
                <a:uFillTx/>
                <a:latin typeface="Arial"/>
              </a:rPr>
              <a:t> </a:t>
            </a:r>
            <a:r>
              <a:rPr lang="ru-RU" sz="2800" b="0" u="none" strike="noStrike" dirty="0">
                <a:solidFill>
                  <a:schemeClr val="dk1"/>
                </a:solidFill>
                <a:uFillTx/>
                <a:latin typeface="Arial"/>
              </a:rPr>
              <a:t>литературы</a:t>
            </a:r>
            <a:r>
              <a:rPr sz="4400" dirty="0"/>
              <a:t/>
            </a:r>
            <a:br>
              <a:rPr sz="4400" dirty="0"/>
            </a:br>
            <a:endParaRPr lang="ru-RU" sz="32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838080" y="1525972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 startAt="6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Часовой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пояс в ботах для Telegram : сайт. – URL: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https://4xpro.ru/profblog/telegram-timezones/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(дата обращения: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11.01.2025)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 startAt="6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Что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такое бот в Telegram: виды и функции : сайт. – URL: https://gb.ru/blog/chto-takoe-telegram/ (дата обращения: 17.10.2024)</a:t>
            </a:r>
            <a:endParaRPr lang="ru-RU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6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Шумилина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М. А. РАЗРАБОТКА ЧАТ-БОТА НА ЯЗЫКЕ ПРОГРАММИРОВАНИЯ PYTHON В МЕССЕНДЖЕРЕ «TELEGRAM» / М. А. Шумилина, А. В. Коробко // Научные известия. – 2022. – № 28. – С. 47-54. – ISSN 2413–6492</a:t>
            </a:r>
          </a:p>
          <a:p>
            <a:pPr marL="457200" lvl="0" indent="-457200">
              <a:lnSpc>
                <a:spcPct val="120000"/>
              </a:lnSpc>
              <a:buFont typeface="+mj-lt"/>
              <a:buAutoNum type="arabicPeriod" startAt="6"/>
            </a:pP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aiogram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: сайт. – URL: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https://aiogram.dev/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(дата обращения: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19.10.2024)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lnSpc>
                <a:spcPct val="120000"/>
              </a:lnSpc>
              <a:buFont typeface="+mj-lt"/>
              <a:buAutoNum type="arabicPeriod" startAt="6"/>
            </a:pP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BotFather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: сайт. – URL: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https://telegram.me/BotFather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(дата обращения: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16.11.2024)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lnSpc>
                <a:spcPct val="120000"/>
              </a:lnSpc>
              <a:buFont typeface="+mj-lt"/>
              <a:buAutoNum type="arabicPeriod" startAt="6"/>
            </a:pP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: сайт. – URL: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https://docs.docker.com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(дата обращения: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20.10.2024)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lnSpc>
                <a:spcPct val="120000"/>
              </a:lnSpc>
              <a:buFont typeface="+mj-lt"/>
              <a:buAutoNum type="arabicPeriod" startAt="6"/>
            </a:pP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: сайт. – URL: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https://matplotlib.org/stable/index.html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(дата обращения: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27.12.2024)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lnSpc>
                <a:spcPct val="120000"/>
              </a:lnSpc>
              <a:buFont typeface="+mj-lt"/>
              <a:buAutoNum type="arabicPeriod" startAt="6"/>
            </a:pP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: сайт. – URL: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https://www.python.org/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(дата обращения: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19.10.2024)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+mj-lt"/>
              <a:buAutoNum type="arabicPeriod" startAt="6"/>
            </a:pPr>
            <a:endParaRPr lang="ru-RU" sz="105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797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A6DE1C-525B-4F70-9BBF-FE8DE0E38BA2}" type="slidenum">
              <a:t>32</a:t>
            </a:fld>
            <a:endParaRPr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/>
          <a:srcRect t="18182"/>
          <a:stretch/>
        </p:blipFill>
        <p:spPr>
          <a:xfrm>
            <a:off x="957697" y="1173824"/>
            <a:ext cx="4872939" cy="5182696"/>
          </a:xfrm>
          <a:prstGeom prst="rect">
            <a:avLst/>
          </a:prstGeom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151" y="862128"/>
            <a:ext cx="4731821" cy="47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20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213906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2800" b="0" u="none" strike="noStrike" dirty="0">
                <a:solidFill>
                  <a:schemeClr val="dk1"/>
                </a:solidFill>
                <a:uFillTx/>
                <a:latin typeface="Arial"/>
              </a:rPr>
              <a:t>Обзор аналогов</a:t>
            </a:r>
            <a:endParaRPr lang="ru-RU" sz="28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C06A52A-A3EC-4611-9A92-50A12973E91A}" type="slidenum">
              <a:t>4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11" y="1768337"/>
            <a:ext cx="3296110" cy="361047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670" y="1738151"/>
            <a:ext cx="3993138" cy="283466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821" y="1690200"/>
            <a:ext cx="3551849" cy="35603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187567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2800" b="0" u="none" strike="noStrike" dirty="0">
                <a:solidFill>
                  <a:schemeClr val="dk1"/>
                </a:solidFill>
                <a:uFillTx/>
                <a:latin typeface="Arial"/>
              </a:rPr>
              <a:t>Обзор аналогов</a:t>
            </a:r>
            <a:endParaRPr lang="ru-RU" sz="28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C06A52A-A3EC-4611-9A92-50A12973E91A}" type="slidenum">
              <a:t>5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3818"/>
          <a:stretch/>
        </p:blipFill>
        <p:spPr>
          <a:xfrm>
            <a:off x="3924821" y="1819079"/>
            <a:ext cx="3955987" cy="360901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22" y="1819561"/>
            <a:ext cx="3219899" cy="350568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7201" y="1512727"/>
            <a:ext cx="3585448" cy="435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56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687397" y="3051679"/>
            <a:ext cx="8823489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algn="just"/>
            <a:r>
              <a:rPr lang="ru-RU" sz="5400" dirty="0">
                <a:solidFill>
                  <a:schemeClr val="dk1"/>
                </a:solidFill>
                <a:latin typeface="Arial"/>
              </a:rPr>
              <a:t>Выбор среды и </a:t>
            </a:r>
            <a:r>
              <a:rPr lang="ru-RU" sz="5400" dirty="0" smtClean="0">
                <a:solidFill>
                  <a:schemeClr val="dk1"/>
                </a:solidFill>
                <a:latin typeface="Arial"/>
              </a:rPr>
              <a:t>технологий</a:t>
            </a:r>
            <a:br>
              <a:rPr lang="ru-RU" sz="5400" dirty="0" smtClean="0">
                <a:solidFill>
                  <a:schemeClr val="dk1"/>
                </a:solidFill>
                <a:latin typeface="Arial"/>
              </a:rPr>
            </a:br>
            <a:r>
              <a:rPr lang="ru-RU" sz="5400" dirty="0" smtClean="0">
                <a:solidFill>
                  <a:schemeClr val="dk1"/>
                </a:solidFill>
                <a:latin typeface="Arial"/>
              </a:rPr>
              <a:t>разработки</a:t>
            </a:r>
            <a:r>
              <a:rPr lang="ru-RU" sz="5400" dirty="0"/>
              <a:t/>
            </a:r>
            <a:br>
              <a:rPr lang="ru-RU" sz="5400" dirty="0"/>
            </a:br>
            <a:endParaRPr lang="ru-RU" sz="54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A6DE1C-525B-4F70-9BBF-FE8DE0E38BA2}" type="slidenum">
              <a:pPr/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3986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28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Язык программирования - </a:t>
            </a:r>
            <a:r>
              <a:rPr lang="en-US" sz="2800" dirty="0" smtClean="0">
                <a:solidFill>
                  <a:schemeClr val="dk1"/>
                </a:solidFill>
                <a:latin typeface="Arial"/>
              </a:rPr>
              <a:t>Python</a:t>
            </a:r>
            <a:endParaRPr lang="ru-RU" sz="28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2C84ADA-FFC8-4804-80DC-66E44AEAC41A}" type="slidenum">
              <a:t>7</a:t>
            </a:fld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499092"/>
            <a:ext cx="3795308" cy="3844123"/>
          </a:xfrm>
          <a:prstGeom prst="rect">
            <a:avLst/>
          </a:prstGeom>
        </p:spPr>
      </p:pic>
      <p:sp>
        <p:nvSpPr>
          <p:cNvPr id="11" name="Прямоугольник 6"/>
          <p:cNvSpPr/>
          <p:nvPr/>
        </p:nvSpPr>
        <p:spPr>
          <a:xfrm>
            <a:off x="8284683" y="5238156"/>
            <a:ext cx="1856341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0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Рис. 1. </a:t>
            </a:r>
            <a:r>
              <a:rPr lang="en-US" sz="2000" dirty="0" smtClean="0">
                <a:solidFill>
                  <a:srgbClr val="000000"/>
                </a:solidFill>
                <a:latin typeface="Arial"/>
              </a:rPr>
              <a:t>Python</a:t>
            </a: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814" y="1920660"/>
            <a:ext cx="5604099" cy="351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11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654" y="1716449"/>
            <a:ext cx="3422398" cy="3520831"/>
          </a:xfrm>
          <a:prstGeom prst="rect">
            <a:avLst/>
          </a:prstGeom>
        </p:spPr>
      </p:pic>
      <p:sp>
        <p:nvSpPr>
          <p:cNvPr id="9" name="Прямоугольник 6"/>
          <p:cNvSpPr/>
          <p:nvPr/>
        </p:nvSpPr>
        <p:spPr>
          <a:xfrm>
            <a:off x="8218044" y="5237280"/>
            <a:ext cx="1989618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r>
              <a:rPr lang="ru-RU" sz="20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Рис. </a:t>
            </a:r>
            <a:r>
              <a:rPr lang="ru-RU" sz="2000" dirty="0" smtClean="0">
                <a:solidFill>
                  <a:srgbClr val="000000"/>
                </a:solidFill>
                <a:latin typeface="Arial"/>
              </a:rPr>
              <a:t>2.</a:t>
            </a:r>
            <a:r>
              <a:rPr lang="ru-RU" sz="20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rial"/>
              </a:rPr>
              <a:t>aiogram</a:t>
            </a: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Библиотека для 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создания Telegram-бота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aiogram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2C84ADA-FFC8-4804-80DC-66E44AEAC41A}" type="slidenum">
              <a:t>8</a:t>
            </a:fld>
            <a:endParaRPr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439" y="1801911"/>
            <a:ext cx="6119452" cy="343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12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1578524"/>
            <a:ext cx="3905250" cy="4036520"/>
          </a:xfrm>
          <a:prstGeom prst="rect">
            <a:avLst/>
          </a:prstGeom>
        </p:spPr>
      </p:pic>
      <p:sp>
        <p:nvSpPr>
          <p:cNvPr id="10" name="Прямоугольник 6"/>
          <p:cNvSpPr/>
          <p:nvPr/>
        </p:nvSpPr>
        <p:spPr>
          <a:xfrm>
            <a:off x="8015193" y="5615044"/>
            <a:ext cx="2439133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0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Рис. 3. </a:t>
            </a:r>
            <a:r>
              <a:rPr lang="en-US" sz="2000" dirty="0" smtClean="0">
                <a:solidFill>
                  <a:srgbClr val="000000"/>
                </a:solidFill>
                <a:latin typeface="Arial"/>
              </a:rPr>
              <a:t>PostgreSQL</a:t>
            </a: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Система управления базой данных – </a:t>
            </a:r>
            <a:r>
              <a:rPr lang="ru-RU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2C84ADA-FFC8-4804-80DC-66E44AEAC41A}" type="slidenum">
              <a:t>9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160" y="1444095"/>
            <a:ext cx="4520930" cy="430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904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2944</TotalTime>
  <Words>896</Words>
  <Application>Microsoft Office PowerPoint</Application>
  <PresentationFormat>Широкоэкранный</PresentationFormat>
  <Paragraphs>135</Paragraphs>
  <Slides>32</Slides>
  <Notes>32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10</vt:i4>
      </vt:variant>
      <vt:variant>
        <vt:lpstr>Заголовки слайдов</vt:lpstr>
      </vt:variant>
      <vt:variant>
        <vt:i4>32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DejaVu Sans</vt:lpstr>
      <vt:lpstr>Symbol</vt:lpstr>
      <vt:lpstr>Times New Roman</vt:lpstr>
      <vt:lpstr>Wingdings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Бот для анализа эмоционального состояния</vt:lpstr>
      <vt:lpstr>Актуальность </vt:lpstr>
      <vt:lpstr>Презентация PowerPoint</vt:lpstr>
      <vt:lpstr>Обзор аналогов</vt:lpstr>
      <vt:lpstr>Обзор аналогов</vt:lpstr>
      <vt:lpstr>Выбор среды и технологий разработки </vt:lpstr>
      <vt:lpstr>Язык программирования - Python</vt:lpstr>
      <vt:lpstr>Библиотека для создания Telegram-бота – aiogram</vt:lpstr>
      <vt:lpstr>Система управления базой данных – PostgreSQL</vt:lpstr>
      <vt:lpstr>Платформа контейнеризации - Docker</vt:lpstr>
      <vt:lpstr>Разработка концепта </vt:lpstr>
      <vt:lpstr>Функциональное моделирование </vt:lpstr>
      <vt:lpstr>Презентация PowerPoint</vt:lpstr>
      <vt:lpstr>Презентация PowerPoint</vt:lpstr>
      <vt:lpstr>ERD-диаграммы </vt:lpstr>
      <vt:lpstr>Статистика  и метрика</vt:lpstr>
      <vt:lpstr>Взвешенное среднее настроение</vt:lpstr>
      <vt:lpstr>Тренд настроения</vt:lpstr>
      <vt:lpstr>Эмоциональная стабильность</vt:lpstr>
      <vt:lpstr>График</vt:lpstr>
      <vt:lpstr>База данных </vt:lpstr>
      <vt:lpstr>Проведение опроса </vt:lpstr>
      <vt:lpstr>Построение графика </vt:lpstr>
      <vt:lpstr>Тестирование </vt:lpstr>
      <vt:lpstr>Тестирование </vt:lpstr>
      <vt:lpstr>Результаты апробации </vt:lpstr>
      <vt:lpstr>Результаты апробации </vt:lpstr>
      <vt:lpstr>Перспективы развития проекта </vt:lpstr>
      <vt:lpstr>Заключение</vt:lpstr>
      <vt:lpstr>Список литературы </vt:lpstr>
      <vt:lpstr>Список литературы 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Бот для отслеживания эмоционального состояния Moodly</dc:title>
  <dc:subject/>
  <dc:creator>Артем Бердников</dc:creator>
  <dc:description/>
  <cp:lastModifiedBy>artemiS</cp:lastModifiedBy>
  <cp:revision>130</cp:revision>
  <dcterms:created xsi:type="dcterms:W3CDTF">2024-01-18T13:47:34Z</dcterms:created>
  <dcterms:modified xsi:type="dcterms:W3CDTF">2025-02-14T11:22:32Z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12</vt:i4>
  </property>
</Properties>
</file>